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0"/>
  </p:notesMasterIdLst>
  <p:sldIdLst>
    <p:sldId id="257" r:id="rId5"/>
    <p:sldId id="273" r:id="rId6"/>
    <p:sldId id="274" r:id="rId7"/>
    <p:sldId id="260" r:id="rId8"/>
    <p:sldId id="258" r:id="rId9"/>
    <p:sldId id="259" r:id="rId10"/>
    <p:sldId id="263" r:id="rId11"/>
    <p:sldId id="264" r:id="rId12"/>
    <p:sldId id="261" r:id="rId13"/>
    <p:sldId id="271" r:id="rId14"/>
    <p:sldId id="265" r:id="rId15"/>
    <p:sldId id="272" r:id="rId16"/>
    <p:sldId id="269"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0921" autoAdjust="0"/>
  </p:normalViewPr>
  <p:slideViewPr>
    <p:cSldViewPr snapToGrid="0">
      <p:cViewPr varScale="1">
        <p:scale>
          <a:sx n="91" d="100"/>
          <a:sy n="91"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b="1" dirty="0"/>
            <a:t>2/9: API Workshop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b="1" dirty="0"/>
            <a:t>What are API’s and what can they do for you?</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2/21: API Workshop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Practical Application of the Twitter API</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TBD: API Workshop 3</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Research Design and Data Collection</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2/9: API Workshop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What are API’s and what can they do for you?</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2/21: API Workshop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Practical Application of the Twitter API</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TBD: API Workshop 3</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Research Design and Data Collection</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2/9: API Workshop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b="1" kern="1200" dirty="0"/>
            <a:t>What are API’s and what can they do for you?</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2/21: API Workshop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Practical Application of the Twitter API</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TBD: API Workshop 3</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Research Design and Data Collection</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2/9: API Workshop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What are API’s and what can they do for you?</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2/21: API Workshop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Practical Application of the Twitter API</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TBD: API Workshop 3</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Research Design and Data Collection</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7A013-908F-40A3-8C20-8933D0BF7CB0}" type="datetimeFigureOut">
              <a:rPr lang="en-US" smtClean="0"/>
              <a:t>2022-02-07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1DA2D-6F0C-4D97-ACFB-71323C8E6250}" type="slidenum">
              <a:rPr lang="en-US" smtClean="0"/>
              <a:t>‹#›</a:t>
            </a:fld>
            <a:endParaRPr lang="en-US"/>
          </a:p>
        </p:txBody>
      </p:sp>
    </p:spTree>
    <p:extLst>
      <p:ext uri="{BB962C8B-B14F-4D97-AF65-F5344CB8AC3E}">
        <p14:creationId xmlns:p14="http://schemas.microsoft.com/office/powerpoint/2010/main" val="10013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i.pushshift.io/reddit/search/com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pi.pushshift.io/reddit/search/comment/?q=Cornell&amp;subreddit=ApplyingToCollege&amp;after=2021-06-01&amp;before=2021-09-01" TargetMode="External"/><Relationship Id="rId5" Type="http://schemas.openxmlformats.org/officeDocument/2006/relationships/hyperlink" Target="https://api.pushshift.io/reddit/search/comment/?q=Cornell&amp;subreddit=ApplyingToCollege" TargetMode="External"/><Relationship Id="rId4" Type="http://schemas.openxmlformats.org/officeDocument/2006/relationships/hyperlink" Target="https://api.pushshift.io/reddit/search/comment/?q=Cornel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Who You Are</a:t>
            </a:r>
          </a:p>
          <a:p>
            <a:pPr marL="228600" indent="-228600">
              <a:buAutoNum type="arabicPeriod"/>
            </a:pPr>
            <a:r>
              <a:rPr lang="en-US" dirty="0"/>
              <a:t>What You Do (methods, research areas)</a:t>
            </a:r>
          </a:p>
          <a:p>
            <a:pPr marL="228600" indent="-228600">
              <a:buAutoNum type="arabicPeriod"/>
            </a:pPr>
            <a:r>
              <a:rPr lang="en-US" dirty="0"/>
              <a:t>What you hope to learn today/</a:t>
            </a:r>
            <a:r>
              <a:rPr lang="en-US"/>
              <a:t>in this series?</a:t>
            </a:r>
          </a:p>
        </p:txBody>
      </p:sp>
      <p:sp>
        <p:nvSpPr>
          <p:cNvPr id="4" name="Slide Number Placeholder 3"/>
          <p:cNvSpPr>
            <a:spLocks noGrp="1"/>
          </p:cNvSpPr>
          <p:nvPr>
            <p:ph type="sldNum" sz="quarter" idx="5"/>
          </p:nvPr>
        </p:nvSpPr>
        <p:spPr/>
        <p:txBody>
          <a:bodyPr/>
          <a:lstStyle/>
          <a:p>
            <a:fld id="{2A31DA2D-6F0C-4D97-ACFB-71323C8E6250}" type="slidenum">
              <a:rPr lang="en-US" smtClean="0"/>
              <a:t>8</a:t>
            </a:fld>
            <a:endParaRPr lang="en-US"/>
          </a:p>
        </p:txBody>
      </p:sp>
    </p:spTree>
    <p:extLst>
      <p:ext uri="{BB962C8B-B14F-4D97-AF65-F5344CB8AC3E}">
        <p14:creationId xmlns:p14="http://schemas.microsoft.com/office/powerpoint/2010/main" val="320792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https://api.pushshift.io/reddit/search/comment/</a:t>
            </a:r>
            <a:endParaRPr lang="en-US" dirty="0"/>
          </a:p>
          <a:p>
            <a:br>
              <a:rPr lang="en-US" dirty="0"/>
            </a:br>
            <a:endParaRPr lang="en-US" dirty="0"/>
          </a:p>
          <a:p>
            <a:r>
              <a:rPr lang="en-US" dirty="0">
                <a:hlinkClick r:id="rId4"/>
              </a:rPr>
              <a:t>https://api.pushshift.io/reddit/search/comment/?q=Cornell</a:t>
            </a:r>
            <a:endParaRPr lang="en-US" dirty="0"/>
          </a:p>
          <a:p>
            <a:br>
              <a:rPr lang="en-US" dirty="0"/>
            </a:br>
            <a:endParaRPr lang="en-US" dirty="0"/>
          </a:p>
          <a:p>
            <a:r>
              <a:rPr lang="en-US" dirty="0">
                <a:hlinkClick r:id="rId5"/>
              </a:rPr>
              <a:t>https://api.pushshift.io/reddit/search/comment/?q=Cornell&amp;subreddit=ApplyingToCollege</a:t>
            </a:r>
            <a:endParaRPr lang="en-US" dirty="0"/>
          </a:p>
          <a:p>
            <a:br>
              <a:rPr lang="en-US" dirty="0"/>
            </a:br>
            <a:endParaRPr lang="en-US" dirty="0"/>
          </a:p>
          <a:p>
            <a:r>
              <a:rPr lang="en-US" dirty="0">
                <a:hlinkClick r:id="rId6"/>
              </a:rPr>
              <a:t>https://api.pushshift.io/reddit/search/comment/?q=Cornell&amp;subreddit=ApplyingToCollege&amp;after=2021-06-01&amp;before=2021-09-01</a:t>
            </a:r>
            <a:endParaRPr lang="en-US" dirty="0"/>
          </a:p>
          <a:p>
            <a:endParaRPr lang="en-US" dirty="0"/>
          </a:p>
        </p:txBody>
      </p:sp>
      <p:sp>
        <p:nvSpPr>
          <p:cNvPr id="4" name="Slide Number Placeholder 3"/>
          <p:cNvSpPr>
            <a:spLocks noGrp="1"/>
          </p:cNvSpPr>
          <p:nvPr>
            <p:ph type="sldNum" sz="quarter" idx="5"/>
          </p:nvPr>
        </p:nvSpPr>
        <p:spPr/>
        <p:txBody>
          <a:bodyPr/>
          <a:lstStyle/>
          <a:p>
            <a:fld id="{2A31DA2D-6F0C-4D97-ACFB-71323C8E6250}" type="slidenum">
              <a:rPr lang="en-US" smtClean="0"/>
              <a:t>10</a:t>
            </a:fld>
            <a:endParaRPr lang="en-US"/>
          </a:p>
        </p:txBody>
      </p:sp>
    </p:spTree>
    <p:extLst>
      <p:ext uri="{BB962C8B-B14F-4D97-AF65-F5344CB8AC3E}">
        <p14:creationId xmlns:p14="http://schemas.microsoft.com/office/powerpoint/2010/main" val="242657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2022-02-07</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2022-02-07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2022-02-07</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2022-02-07</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2022-02-07</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2022-02-07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2022-02-07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2022-02-07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2022-02-07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2022-02-07</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2022-02-07</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2022-02-07</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witterdev/search-tweets-python"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pypi.org/project/python-youtub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hyperlink" Target="mailto:jpchang@cs.cornell.edu" TargetMode="External"/><Relationship Id="rId2" Type="http://schemas.openxmlformats.org/officeDocument/2006/relationships/hyperlink" Target="mailto:aspen@infosci.cornell.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css-researchsupport@cornell.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hyperlink" Target="https://cals.cornell.edu/american-indian-indigenous-studies/about/history" TargetMode="External"/><Relationship Id="rId5" Type="http://schemas.openxmlformats.org/officeDocument/2006/relationships/hyperlink" Target="https://blogs.cornell.edu/cornelluniversityindigenousdispossession/2020/07/29/cornell-a-land-grab-university/" TargetMode="External"/><Relationship Id="rId4" Type="http://schemas.openxmlformats.org/officeDocument/2006/relationships/hyperlink" Target="https://sts.cornell.edu/morrill-hall-and-land-grab-universit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1800" b="0" i="0" u="none" strike="noStrike" dirty="0">
                <a:solidFill>
                  <a:srgbClr val="000000"/>
                </a:solidFill>
                <a:effectLst/>
                <a:latin typeface="Arial" panose="020B0604020202020204" pitchFamily="34" charset="0"/>
              </a:rPr>
              <a:t>Why Use APIs for Social Science Research?</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582865"/>
          </a:xfrm>
        </p:spPr>
        <p:txBody>
          <a:bodyPr>
            <a:normAutofit fontScale="77500" lnSpcReduction="20000"/>
          </a:bodyPr>
          <a:lstStyle/>
          <a:p>
            <a:r>
              <a:rPr lang="en-US" dirty="0"/>
              <a:t>Aspen Russell, CCSS Data Science fellow, Cornell University</a:t>
            </a:r>
          </a:p>
          <a:p>
            <a:r>
              <a:rPr lang="en-US" dirty="0"/>
              <a:t>Jonathan Chang, CCSS Senior Data Science Fellow, Cornell University</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Graphical user interface&#10;&#10;Description automatically generated">
            <a:extLst>
              <a:ext uri="{FF2B5EF4-FFF2-40B4-BE49-F238E27FC236}">
                <a16:creationId xmlns:a16="http://schemas.microsoft.com/office/drawing/2014/main" id="{A928C760-4763-4F5B-9CEE-E12B3D0B12C5}"/>
              </a:ext>
            </a:extLst>
          </p:cNvPr>
          <p:cNvPicPr>
            <a:picLocks noChangeAspect="1"/>
          </p:cNvPicPr>
          <p:nvPr/>
        </p:nvPicPr>
        <p:blipFill>
          <a:blip r:embed="rId3"/>
          <a:stretch>
            <a:fillRect/>
          </a:stretch>
        </p:blipFill>
        <p:spPr>
          <a:xfrm>
            <a:off x="720636" y="818427"/>
            <a:ext cx="5476375" cy="5421610"/>
          </a:xfrm>
          <a:prstGeom prst="rect">
            <a:avLst/>
          </a:prstGeom>
        </p:spPr>
      </p:pic>
      <p:sp>
        <p:nvSpPr>
          <p:cNvPr id="24" name="Rectangle 2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C48735-4FE2-4222-B6C3-F4EBA93CA782}"/>
              </a:ext>
            </a:extLst>
          </p:cNvPr>
          <p:cNvSpPr>
            <a:spLocks noGrp="1"/>
          </p:cNvSpPr>
          <p:nvPr>
            <p:ph type="title"/>
          </p:nvPr>
        </p:nvSpPr>
        <p:spPr>
          <a:xfrm>
            <a:off x="6917647" y="2834640"/>
            <a:ext cx="4597758" cy="1188720"/>
          </a:xfrm>
        </p:spPr>
        <p:txBody>
          <a:bodyPr vert="horz" lIns="91440" tIns="45720" rIns="91440" bIns="45720" rtlCol="0" anchor="b">
            <a:normAutofit/>
          </a:bodyPr>
          <a:lstStyle/>
          <a:p>
            <a:r>
              <a:rPr lang="en-US" dirty="0">
                <a:solidFill>
                  <a:srgbClr val="FFFFFF"/>
                </a:solidFill>
              </a:rPr>
              <a:t>LIVE </a:t>
            </a:r>
            <a:r>
              <a:rPr lang="en-US" dirty="0" err="1">
                <a:solidFill>
                  <a:srgbClr val="FFFFFF"/>
                </a:solidFill>
              </a:rPr>
              <a:t>api</a:t>
            </a:r>
            <a:r>
              <a:rPr lang="en-US" dirty="0">
                <a:solidFill>
                  <a:srgbClr val="FFFFFF"/>
                </a:solidFill>
              </a:rPr>
              <a:t> demo:</a:t>
            </a:r>
            <a:br>
              <a:rPr lang="en-US" dirty="0">
                <a:solidFill>
                  <a:srgbClr val="FFFFFF"/>
                </a:solidFill>
              </a:rPr>
            </a:br>
            <a:r>
              <a:rPr lang="en-US" dirty="0">
                <a:solidFill>
                  <a:srgbClr val="FFFFFF"/>
                </a:solidFill>
              </a:rPr>
              <a:t>Reddit API via </a:t>
            </a:r>
            <a:r>
              <a:rPr lang="en-US" dirty="0" err="1">
                <a:solidFill>
                  <a:srgbClr val="FFFFFF"/>
                </a:solidFill>
              </a:rPr>
              <a:t>Pushshift</a:t>
            </a:r>
            <a:endParaRPr lang="en-US" dirty="0">
              <a:solidFill>
                <a:srgbClr val="FFFFFF"/>
              </a:solidFill>
            </a:endParaRPr>
          </a:p>
        </p:txBody>
      </p:sp>
    </p:spTree>
    <p:extLst>
      <p:ext uri="{BB962C8B-B14F-4D97-AF65-F5344CB8AC3E}">
        <p14:creationId xmlns:p14="http://schemas.microsoft.com/office/powerpoint/2010/main" val="24016242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E1C4-ED5C-4F0E-9692-A3FE07FDF0D3}"/>
              </a:ext>
            </a:extLst>
          </p:cNvPr>
          <p:cNvSpPr>
            <a:spLocks noGrp="1"/>
          </p:cNvSpPr>
          <p:nvPr>
            <p:ph type="title"/>
          </p:nvPr>
        </p:nvSpPr>
        <p:spPr/>
        <p:txBody>
          <a:bodyPr/>
          <a:lstStyle/>
          <a:p>
            <a:r>
              <a:rPr lang="en-US" dirty="0"/>
              <a:t>What’s out there? Programming Packages/Tools</a:t>
            </a:r>
          </a:p>
        </p:txBody>
      </p:sp>
      <p:pic>
        <p:nvPicPr>
          <p:cNvPr id="5" name="Content Placeholder 4" descr="Icon&#10;&#10;Description automatically generated">
            <a:extLst>
              <a:ext uri="{FF2B5EF4-FFF2-40B4-BE49-F238E27FC236}">
                <a16:creationId xmlns:a16="http://schemas.microsoft.com/office/drawing/2014/main" id="{82F7B168-63B5-4E37-B729-83817214C55E}"/>
              </a:ext>
            </a:extLst>
          </p:cNvPr>
          <p:cNvPicPr>
            <a:picLocks noGrp="1" noChangeAspect="1"/>
          </p:cNvPicPr>
          <p:nvPr>
            <p:ph idx="1"/>
          </p:nvPr>
        </p:nvPicPr>
        <p:blipFill>
          <a:blip r:embed="rId2"/>
          <a:stretch>
            <a:fillRect/>
          </a:stretch>
        </p:blipFill>
        <p:spPr>
          <a:xfrm>
            <a:off x="1700357" y="5077395"/>
            <a:ext cx="1370884" cy="1370884"/>
          </a:xfrm>
        </p:spPr>
      </p:pic>
      <p:pic>
        <p:nvPicPr>
          <p:cNvPr id="7" name="Picture 6" descr="Icon&#10;&#10;Description automatically generated">
            <a:extLst>
              <a:ext uri="{FF2B5EF4-FFF2-40B4-BE49-F238E27FC236}">
                <a16:creationId xmlns:a16="http://schemas.microsoft.com/office/drawing/2014/main" id="{3FAB80D5-31CB-467D-8C6D-1EBA5CB39D2A}"/>
              </a:ext>
            </a:extLst>
          </p:cNvPr>
          <p:cNvPicPr>
            <a:picLocks noChangeAspect="1"/>
          </p:cNvPicPr>
          <p:nvPr/>
        </p:nvPicPr>
        <p:blipFill>
          <a:blip r:embed="rId3"/>
          <a:stretch>
            <a:fillRect/>
          </a:stretch>
        </p:blipFill>
        <p:spPr>
          <a:xfrm>
            <a:off x="1791439" y="3657878"/>
            <a:ext cx="1188721" cy="1188721"/>
          </a:xfrm>
          <a:prstGeom prst="rect">
            <a:avLst/>
          </a:prstGeom>
        </p:spPr>
      </p:pic>
      <p:cxnSp>
        <p:nvCxnSpPr>
          <p:cNvPr id="9" name="Straight Connector 8">
            <a:extLst>
              <a:ext uri="{FF2B5EF4-FFF2-40B4-BE49-F238E27FC236}">
                <a16:creationId xmlns:a16="http://schemas.microsoft.com/office/drawing/2014/main" id="{5527AFC2-C61B-4CDC-AB98-AB31A84ACCDE}"/>
              </a:ext>
            </a:extLst>
          </p:cNvPr>
          <p:cNvCxnSpPr>
            <a:cxnSpLocks/>
          </p:cNvCxnSpPr>
          <p:nvPr/>
        </p:nvCxnSpPr>
        <p:spPr>
          <a:xfrm>
            <a:off x="3424986" y="3481138"/>
            <a:ext cx="0" cy="29998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0C44129-E81A-4FA9-AF6D-519940238102}"/>
              </a:ext>
            </a:extLst>
          </p:cNvPr>
          <p:cNvPicPr>
            <a:picLocks noChangeAspect="1"/>
          </p:cNvPicPr>
          <p:nvPr/>
        </p:nvPicPr>
        <p:blipFill>
          <a:blip r:embed="rId4"/>
          <a:stretch>
            <a:fillRect/>
          </a:stretch>
        </p:blipFill>
        <p:spPr>
          <a:xfrm>
            <a:off x="4228725" y="2415677"/>
            <a:ext cx="1003615" cy="933113"/>
          </a:xfrm>
          <a:prstGeom prst="rect">
            <a:avLst/>
          </a:prstGeom>
        </p:spPr>
      </p:pic>
      <p:pic>
        <p:nvPicPr>
          <p:cNvPr id="14" name="Picture 13" descr="Logo&#10;&#10;Description automatically generated">
            <a:extLst>
              <a:ext uri="{FF2B5EF4-FFF2-40B4-BE49-F238E27FC236}">
                <a16:creationId xmlns:a16="http://schemas.microsoft.com/office/drawing/2014/main" id="{C197A3EC-AD76-488E-B933-E865B5060613}"/>
              </a:ext>
            </a:extLst>
          </p:cNvPr>
          <p:cNvPicPr>
            <a:picLocks noChangeAspect="1"/>
          </p:cNvPicPr>
          <p:nvPr/>
        </p:nvPicPr>
        <p:blipFill>
          <a:blip r:embed="rId5"/>
          <a:stretch>
            <a:fillRect/>
          </a:stretch>
        </p:blipFill>
        <p:spPr>
          <a:xfrm>
            <a:off x="5829559" y="2415677"/>
            <a:ext cx="933609" cy="933609"/>
          </a:xfrm>
          <a:prstGeom prst="rect">
            <a:avLst/>
          </a:prstGeom>
        </p:spPr>
      </p:pic>
      <p:pic>
        <p:nvPicPr>
          <p:cNvPr id="16" name="Picture 15" descr="Logo, icon&#10;&#10;Description automatically generated">
            <a:extLst>
              <a:ext uri="{FF2B5EF4-FFF2-40B4-BE49-F238E27FC236}">
                <a16:creationId xmlns:a16="http://schemas.microsoft.com/office/drawing/2014/main" id="{04256239-5722-401A-8785-C0B8E1E0551B}"/>
              </a:ext>
            </a:extLst>
          </p:cNvPr>
          <p:cNvPicPr>
            <a:picLocks noChangeAspect="1"/>
          </p:cNvPicPr>
          <p:nvPr/>
        </p:nvPicPr>
        <p:blipFill>
          <a:blip r:embed="rId6"/>
          <a:stretch>
            <a:fillRect/>
          </a:stretch>
        </p:blipFill>
        <p:spPr>
          <a:xfrm>
            <a:off x="7360387" y="2345174"/>
            <a:ext cx="1003616" cy="1003616"/>
          </a:xfrm>
          <a:prstGeom prst="rect">
            <a:avLst/>
          </a:prstGeom>
        </p:spPr>
      </p:pic>
      <p:pic>
        <p:nvPicPr>
          <p:cNvPr id="18" name="Picture 17" descr="Logo, icon&#10;&#10;Description automatically generated">
            <a:extLst>
              <a:ext uri="{FF2B5EF4-FFF2-40B4-BE49-F238E27FC236}">
                <a16:creationId xmlns:a16="http://schemas.microsoft.com/office/drawing/2014/main" id="{A849CF13-3446-4B38-85BD-5D14254D0535}"/>
              </a:ext>
            </a:extLst>
          </p:cNvPr>
          <p:cNvPicPr>
            <a:picLocks noChangeAspect="1"/>
          </p:cNvPicPr>
          <p:nvPr/>
        </p:nvPicPr>
        <p:blipFill>
          <a:blip r:embed="rId7"/>
          <a:stretch>
            <a:fillRect/>
          </a:stretch>
        </p:blipFill>
        <p:spPr>
          <a:xfrm>
            <a:off x="8961222" y="2345174"/>
            <a:ext cx="1003616" cy="1003616"/>
          </a:xfrm>
          <a:prstGeom prst="rect">
            <a:avLst/>
          </a:prstGeom>
        </p:spPr>
      </p:pic>
      <p:sp>
        <p:nvSpPr>
          <p:cNvPr id="19" name="TextBox 18">
            <a:extLst>
              <a:ext uri="{FF2B5EF4-FFF2-40B4-BE49-F238E27FC236}">
                <a16:creationId xmlns:a16="http://schemas.microsoft.com/office/drawing/2014/main" id="{E60B2813-3C04-4039-9F49-E31929283C40}"/>
              </a:ext>
            </a:extLst>
          </p:cNvPr>
          <p:cNvSpPr txBox="1"/>
          <p:nvPr/>
        </p:nvSpPr>
        <p:spPr>
          <a:xfrm>
            <a:off x="7169938" y="4041966"/>
            <a:ext cx="1791284" cy="369332"/>
          </a:xfrm>
          <a:prstGeom prst="rect">
            <a:avLst/>
          </a:prstGeom>
          <a:noFill/>
        </p:spPr>
        <p:txBody>
          <a:bodyPr wrap="square">
            <a:spAutoFit/>
          </a:bodyPr>
          <a:lstStyle/>
          <a:p>
            <a:r>
              <a:rPr lang="en-US" dirty="0" err="1"/>
              <a:t>academictwitteR</a:t>
            </a:r>
            <a:endParaRPr lang="en-US" dirty="0"/>
          </a:p>
        </p:txBody>
      </p:sp>
      <p:sp>
        <p:nvSpPr>
          <p:cNvPr id="20" name="TextBox 19">
            <a:extLst>
              <a:ext uri="{FF2B5EF4-FFF2-40B4-BE49-F238E27FC236}">
                <a16:creationId xmlns:a16="http://schemas.microsoft.com/office/drawing/2014/main" id="{7F33B4D5-45F5-4CCD-94FF-1C65CBBC76DC}"/>
              </a:ext>
            </a:extLst>
          </p:cNvPr>
          <p:cNvSpPr txBox="1"/>
          <p:nvPr/>
        </p:nvSpPr>
        <p:spPr>
          <a:xfrm>
            <a:off x="5829559" y="4041966"/>
            <a:ext cx="1246547" cy="369332"/>
          </a:xfrm>
          <a:prstGeom prst="rect">
            <a:avLst/>
          </a:prstGeom>
          <a:noFill/>
        </p:spPr>
        <p:txBody>
          <a:bodyPr wrap="square">
            <a:spAutoFit/>
          </a:bodyPr>
          <a:lstStyle/>
          <a:p>
            <a:r>
              <a:rPr lang="en-US" dirty="0"/>
              <a:t>FORT API</a:t>
            </a:r>
          </a:p>
        </p:txBody>
      </p:sp>
      <p:sp>
        <p:nvSpPr>
          <p:cNvPr id="21" name="TextBox 20">
            <a:extLst>
              <a:ext uri="{FF2B5EF4-FFF2-40B4-BE49-F238E27FC236}">
                <a16:creationId xmlns:a16="http://schemas.microsoft.com/office/drawing/2014/main" id="{E46FC418-746E-4896-8C89-006DF745BAD4}"/>
              </a:ext>
            </a:extLst>
          </p:cNvPr>
          <p:cNvSpPr txBox="1"/>
          <p:nvPr/>
        </p:nvSpPr>
        <p:spPr>
          <a:xfrm>
            <a:off x="5829559" y="5610494"/>
            <a:ext cx="1246547" cy="369332"/>
          </a:xfrm>
          <a:prstGeom prst="rect">
            <a:avLst/>
          </a:prstGeom>
          <a:noFill/>
        </p:spPr>
        <p:txBody>
          <a:bodyPr wrap="square">
            <a:spAutoFit/>
          </a:bodyPr>
          <a:lstStyle/>
          <a:p>
            <a:r>
              <a:rPr lang="en-US" dirty="0"/>
              <a:t>FORT API</a:t>
            </a:r>
          </a:p>
        </p:txBody>
      </p:sp>
      <p:sp>
        <p:nvSpPr>
          <p:cNvPr id="22" name="TextBox 21">
            <a:extLst>
              <a:ext uri="{FF2B5EF4-FFF2-40B4-BE49-F238E27FC236}">
                <a16:creationId xmlns:a16="http://schemas.microsoft.com/office/drawing/2014/main" id="{FDCA0E0F-C086-47D6-846D-E48AF2D08E3A}"/>
              </a:ext>
            </a:extLst>
          </p:cNvPr>
          <p:cNvSpPr txBox="1"/>
          <p:nvPr/>
        </p:nvSpPr>
        <p:spPr>
          <a:xfrm>
            <a:off x="3834890" y="4041966"/>
            <a:ext cx="1791284" cy="369332"/>
          </a:xfrm>
          <a:prstGeom prst="rect">
            <a:avLst/>
          </a:prstGeom>
          <a:noFill/>
        </p:spPr>
        <p:txBody>
          <a:bodyPr wrap="square">
            <a:spAutoFit/>
          </a:bodyPr>
          <a:lstStyle/>
          <a:p>
            <a:r>
              <a:rPr lang="en-US" dirty="0" err="1"/>
              <a:t>RedditExtractoR</a:t>
            </a:r>
            <a:endParaRPr lang="en-US" dirty="0"/>
          </a:p>
        </p:txBody>
      </p:sp>
      <p:cxnSp>
        <p:nvCxnSpPr>
          <p:cNvPr id="23" name="Straight Connector 22">
            <a:extLst>
              <a:ext uri="{FF2B5EF4-FFF2-40B4-BE49-F238E27FC236}">
                <a16:creationId xmlns:a16="http://schemas.microsoft.com/office/drawing/2014/main" id="{266386BD-5C43-4C63-8508-247F2D81E261}"/>
              </a:ext>
            </a:extLst>
          </p:cNvPr>
          <p:cNvCxnSpPr>
            <a:cxnSpLocks/>
          </p:cNvCxnSpPr>
          <p:nvPr/>
        </p:nvCxnSpPr>
        <p:spPr>
          <a:xfrm flipH="1">
            <a:off x="2927684" y="5044660"/>
            <a:ext cx="70781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8BD6D4E-A67D-4407-83FA-D25E99BDAF8A}"/>
              </a:ext>
            </a:extLst>
          </p:cNvPr>
          <p:cNvSpPr txBox="1"/>
          <p:nvPr/>
        </p:nvSpPr>
        <p:spPr>
          <a:xfrm>
            <a:off x="9191243" y="4041966"/>
            <a:ext cx="1791284" cy="369332"/>
          </a:xfrm>
          <a:prstGeom prst="rect">
            <a:avLst/>
          </a:prstGeom>
          <a:noFill/>
        </p:spPr>
        <p:txBody>
          <a:bodyPr wrap="square">
            <a:spAutoFit/>
          </a:bodyPr>
          <a:lstStyle/>
          <a:p>
            <a:r>
              <a:rPr lang="en-US" dirty="0" err="1"/>
              <a:t>tubeR</a:t>
            </a:r>
            <a:endParaRPr lang="en-US" dirty="0"/>
          </a:p>
        </p:txBody>
      </p:sp>
      <p:sp>
        <p:nvSpPr>
          <p:cNvPr id="28" name="TextBox 27">
            <a:extLst>
              <a:ext uri="{FF2B5EF4-FFF2-40B4-BE49-F238E27FC236}">
                <a16:creationId xmlns:a16="http://schemas.microsoft.com/office/drawing/2014/main" id="{6795E479-6324-48D3-91D5-060FB04880CF}"/>
              </a:ext>
            </a:extLst>
          </p:cNvPr>
          <p:cNvSpPr txBox="1"/>
          <p:nvPr/>
        </p:nvSpPr>
        <p:spPr>
          <a:xfrm>
            <a:off x="3967849" y="5333495"/>
            <a:ext cx="1730376" cy="923330"/>
          </a:xfrm>
          <a:prstGeom prst="rect">
            <a:avLst/>
          </a:prstGeom>
          <a:noFill/>
        </p:spPr>
        <p:txBody>
          <a:bodyPr wrap="square">
            <a:spAutoFit/>
          </a:bodyPr>
          <a:lstStyle/>
          <a:p>
            <a:r>
              <a:rPr lang="en-US"/>
              <a:t>PRAW: The Python Reddit API Wrapper</a:t>
            </a:r>
            <a:endParaRPr lang="en-US" dirty="0"/>
          </a:p>
        </p:txBody>
      </p:sp>
      <p:sp>
        <p:nvSpPr>
          <p:cNvPr id="25" name="TextBox 24">
            <a:extLst>
              <a:ext uri="{FF2B5EF4-FFF2-40B4-BE49-F238E27FC236}">
                <a16:creationId xmlns:a16="http://schemas.microsoft.com/office/drawing/2014/main" id="{461DF9DF-6282-4651-B37E-9954FB5B0621}"/>
              </a:ext>
            </a:extLst>
          </p:cNvPr>
          <p:cNvSpPr txBox="1"/>
          <p:nvPr/>
        </p:nvSpPr>
        <p:spPr>
          <a:xfrm>
            <a:off x="7279517" y="5610494"/>
            <a:ext cx="1572126" cy="369332"/>
          </a:xfrm>
          <a:prstGeom prst="rect">
            <a:avLst/>
          </a:prstGeom>
          <a:noFill/>
        </p:spPr>
        <p:txBody>
          <a:bodyPr wrap="square">
            <a:spAutoFit/>
          </a:bodyPr>
          <a:lstStyle/>
          <a:p>
            <a:r>
              <a:rPr lang="en-US" dirty="0">
                <a:hlinkClick r:id="rId8"/>
              </a:rPr>
              <a:t>search-tweets</a:t>
            </a:r>
            <a:endParaRPr lang="en-US" dirty="0"/>
          </a:p>
        </p:txBody>
      </p:sp>
      <p:sp>
        <p:nvSpPr>
          <p:cNvPr id="26" name="TextBox 25">
            <a:extLst>
              <a:ext uri="{FF2B5EF4-FFF2-40B4-BE49-F238E27FC236}">
                <a16:creationId xmlns:a16="http://schemas.microsoft.com/office/drawing/2014/main" id="{D0F3D353-C135-483F-A6D4-E07CFB59DBDD}"/>
              </a:ext>
            </a:extLst>
          </p:cNvPr>
          <p:cNvSpPr txBox="1"/>
          <p:nvPr/>
        </p:nvSpPr>
        <p:spPr>
          <a:xfrm>
            <a:off x="8851643" y="5610494"/>
            <a:ext cx="1724526" cy="369332"/>
          </a:xfrm>
          <a:prstGeom prst="rect">
            <a:avLst/>
          </a:prstGeom>
          <a:noFill/>
        </p:spPr>
        <p:txBody>
          <a:bodyPr wrap="square">
            <a:spAutoFit/>
          </a:bodyPr>
          <a:lstStyle/>
          <a:p>
            <a:r>
              <a:rPr lang="en-US" dirty="0">
                <a:hlinkClick r:id="rId9"/>
              </a:rPr>
              <a:t>python-</a:t>
            </a:r>
            <a:r>
              <a:rPr lang="en-US" dirty="0" err="1">
                <a:hlinkClick r:id="rId9"/>
              </a:rPr>
              <a:t>youtube</a:t>
            </a:r>
            <a:endParaRPr lang="en-US" dirty="0"/>
          </a:p>
        </p:txBody>
      </p:sp>
    </p:spTree>
    <p:extLst>
      <p:ext uri="{BB962C8B-B14F-4D97-AF65-F5344CB8AC3E}">
        <p14:creationId xmlns:p14="http://schemas.microsoft.com/office/powerpoint/2010/main" val="15975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9173-189F-427B-80D8-A78650CF8E8B}"/>
              </a:ext>
            </a:extLst>
          </p:cNvPr>
          <p:cNvSpPr>
            <a:spLocks noGrp="1"/>
          </p:cNvSpPr>
          <p:nvPr>
            <p:ph type="title"/>
          </p:nvPr>
        </p:nvSpPr>
        <p:spPr/>
        <p:txBody>
          <a:bodyPr/>
          <a:lstStyle/>
          <a:p>
            <a:r>
              <a:rPr lang="en-US" dirty="0"/>
              <a:t>Reddit extractor</a:t>
            </a:r>
          </a:p>
        </p:txBody>
      </p:sp>
      <p:pic>
        <p:nvPicPr>
          <p:cNvPr id="5" name="Picture 4">
            <a:extLst>
              <a:ext uri="{FF2B5EF4-FFF2-40B4-BE49-F238E27FC236}">
                <a16:creationId xmlns:a16="http://schemas.microsoft.com/office/drawing/2014/main" id="{61F536C6-B635-4A99-824F-F915438F19ED}"/>
              </a:ext>
            </a:extLst>
          </p:cNvPr>
          <p:cNvPicPr>
            <a:picLocks noChangeAspect="1"/>
          </p:cNvPicPr>
          <p:nvPr/>
        </p:nvPicPr>
        <p:blipFill>
          <a:blip r:embed="rId2"/>
          <a:stretch>
            <a:fillRect/>
          </a:stretch>
        </p:blipFill>
        <p:spPr>
          <a:xfrm>
            <a:off x="4185736" y="804863"/>
            <a:ext cx="7668378" cy="2706014"/>
          </a:xfrm>
          <a:prstGeom prst="rect">
            <a:avLst/>
          </a:prstGeom>
        </p:spPr>
      </p:pic>
      <p:pic>
        <p:nvPicPr>
          <p:cNvPr id="7" name="Picture 6">
            <a:extLst>
              <a:ext uri="{FF2B5EF4-FFF2-40B4-BE49-F238E27FC236}">
                <a16:creationId xmlns:a16="http://schemas.microsoft.com/office/drawing/2014/main" id="{A44C7908-BB80-4BF3-B501-21C9117F9A78}"/>
              </a:ext>
            </a:extLst>
          </p:cNvPr>
          <p:cNvPicPr>
            <a:picLocks noChangeAspect="1"/>
          </p:cNvPicPr>
          <p:nvPr/>
        </p:nvPicPr>
        <p:blipFill>
          <a:blip r:embed="rId3"/>
          <a:stretch>
            <a:fillRect/>
          </a:stretch>
        </p:blipFill>
        <p:spPr>
          <a:xfrm>
            <a:off x="448175" y="3791961"/>
            <a:ext cx="9277517" cy="2838401"/>
          </a:xfrm>
          <a:prstGeom prst="rect">
            <a:avLst/>
          </a:prstGeom>
        </p:spPr>
      </p:pic>
      <p:sp>
        <p:nvSpPr>
          <p:cNvPr id="8" name="TextBox 7">
            <a:extLst>
              <a:ext uri="{FF2B5EF4-FFF2-40B4-BE49-F238E27FC236}">
                <a16:creationId xmlns:a16="http://schemas.microsoft.com/office/drawing/2014/main" id="{4BAC3438-E1CB-4856-838D-73B9CA7BBC3A}"/>
              </a:ext>
            </a:extLst>
          </p:cNvPr>
          <p:cNvSpPr txBox="1"/>
          <p:nvPr/>
        </p:nvSpPr>
        <p:spPr>
          <a:xfrm>
            <a:off x="2101340" y="2287420"/>
            <a:ext cx="1791284" cy="369332"/>
          </a:xfrm>
          <a:prstGeom prst="rect">
            <a:avLst/>
          </a:prstGeom>
          <a:noFill/>
        </p:spPr>
        <p:txBody>
          <a:bodyPr wrap="square">
            <a:spAutoFit/>
          </a:bodyPr>
          <a:lstStyle/>
          <a:p>
            <a:r>
              <a:rPr lang="en-US" dirty="0"/>
              <a:t>The Query -&gt;</a:t>
            </a:r>
          </a:p>
        </p:txBody>
      </p:sp>
      <p:sp>
        <p:nvSpPr>
          <p:cNvPr id="9" name="TextBox 8">
            <a:extLst>
              <a:ext uri="{FF2B5EF4-FFF2-40B4-BE49-F238E27FC236}">
                <a16:creationId xmlns:a16="http://schemas.microsoft.com/office/drawing/2014/main" id="{B8B92DB7-8951-4AF9-83A8-370F88961B41}"/>
              </a:ext>
            </a:extLst>
          </p:cNvPr>
          <p:cNvSpPr txBox="1"/>
          <p:nvPr/>
        </p:nvSpPr>
        <p:spPr>
          <a:xfrm>
            <a:off x="10062830" y="5026495"/>
            <a:ext cx="1791284" cy="369332"/>
          </a:xfrm>
          <a:prstGeom prst="rect">
            <a:avLst/>
          </a:prstGeom>
          <a:noFill/>
        </p:spPr>
        <p:txBody>
          <a:bodyPr wrap="square">
            <a:spAutoFit/>
          </a:bodyPr>
          <a:lstStyle/>
          <a:p>
            <a:r>
              <a:rPr lang="en-US" dirty="0"/>
              <a:t>&lt;- The Output</a:t>
            </a:r>
          </a:p>
        </p:txBody>
      </p:sp>
    </p:spTree>
    <p:extLst>
      <p:ext uri="{BB962C8B-B14F-4D97-AF65-F5344CB8AC3E}">
        <p14:creationId xmlns:p14="http://schemas.microsoft.com/office/powerpoint/2010/main" val="269735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What’s next for the </a:t>
            </a:r>
            <a:r>
              <a:rPr lang="en-US" dirty="0" err="1"/>
              <a:t>api</a:t>
            </a:r>
            <a:r>
              <a:rPr lang="en-US" dirty="0"/>
              <a:t> series?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93275341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149DF1AA-B27C-408C-9C63-B6BAC00387F4}"/>
              </a:ext>
            </a:extLst>
          </p:cNvPr>
          <p:cNvCxnSpPr>
            <a:cxnSpLocks/>
          </p:cNvCxnSpPr>
          <p:nvPr/>
        </p:nvCxnSpPr>
        <p:spPr>
          <a:xfrm flipH="1">
            <a:off x="6096001" y="2871537"/>
            <a:ext cx="368967" cy="922421"/>
          </a:xfrm>
          <a:prstGeom prst="straightConnector1">
            <a:avLst/>
          </a:prstGeom>
          <a:ln w="57150">
            <a:solidFill>
              <a:srgbClr val="E773EA"/>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0F1FC0-E05E-49CC-9FF9-A57A3C09160F}"/>
              </a:ext>
            </a:extLst>
          </p:cNvPr>
          <p:cNvSpPr txBox="1"/>
          <p:nvPr/>
        </p:nvSpPr>
        <p:spPr>
          <a:xfrm>
            <a:off x="5935578" y="2461528"/>
            <a:ext cx="2125579" cy="369332"/>
          </a:xfrm>
          <a:prstGeom prst="rect">
            <a:avLst/>
          </a:prstGeom>
          <a:noFill/>
        </p:spPr>
        <p:txBody>
          <a:bodyPr wrap="square">
            <a:spAutoFit/>
          </a:bodyPr>
          <a:lstStyle/>
          <a:p>
            <a:r>
              <a:rPr lang="en-US" dirty="0"/>
              <a:t>Data from scratch!</a:t>
            </a:r>
          </a:p>
        </p:txBody>
      </p:sp>
    </p:spTree>
    <p:extLst>
      <p:ext uri="{BB962C8B-B14F-4D97-AF65-F5344CB8AC3E}">
        <p14:creationId xmlns:p14="http://schemas.microsoft.com/office/powerpoint/2010/main" val="240384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Q&amp;A</a:t>
            </a:r>
            <a:br>
              <a:rPr lang="en-US" sz="6000" dirty="0"/>
            </a:br>
            <a:r>
              <a:rPr lang="en-US" sz="3100" dirty="0"/>
              <a:t>(Thank you!)</a:t>
            </a:r>
            <a:endParaRPr lang="en-US" sz="4400" dirty="0"/>
          </a:p>
        </p:txBody>
      </p:sp>
      <p:sp>
        <p:nvSpPr>
          <p:cNvPr id="3" name="TextBox 2">
            <a:extLst>
              <a:ext uri="{FF2B5EF4-FFF2-40B4-BE49-F238E27FC236}">
                <a16:creationId xmlns:a16="http://schemas.microsoft.com/office/drawing/2014/main" id="{611B2A9E-A81A-46C5-9D1D-62C6FBF34CAE}"/>
              </a:ext>
            </a:extLst>
          </p:cNvPr>
          <p:cNvSpPr txBox="1"/>
          <p:nvPr/>
        </p:nvSpPr>
        <p:spPr>
          <a:xfrm>
            <a:off x="1283368" y="5132538"/>
            <a:ext cx="3553327" cy="1477328"/>
          </a:xfrm>
          <a:prstGeom prst="rect">
            <a:avLst/>
          </a:prstGeom>
          <a:noFill/>
        </p:spPr>
        <p:txBody>
          <a:bodyPr wrap="square">
            <a:spAutoFit/>
          </a:bodyPr>
          <a:lstStyle/>
          <a:p>
            <a:r>
              <a:rPr lang="en-US" b="1" dirty="0"/>
              <a:t>Aspen Russell</a:t>
            </a:r>
          </a:p>
          <a:p>
            <a:r>
              <a:rPr lang="en-US" dirty="0"/>
              <a:t>Information Science PhD Student, Cornell University</a:t>
            </a:r>
          </a:p>
          <a:p>
            <a:r>
              <a:rPr lang="en-US" dirty="0">
                <a:hlinkClick r:id="rId2"/>
              </a:rPr>
              <a:t>aspen@infosci.cornell.edu</a:t>
            </a:r>
            <a:endParaRPr lang="en-US" dirty="0"/>
          </a:p>
          <a:p>
            <a:r>
              <a:rPr lang="en-US" dirty="0"/>
              <a:t>@InfoTisayentist on Twitter</a:t>
            </a:r>
          </a:p>
        </p:txBody>
      </p:sp>
      <p:sp>
        <p:nvSpPr>
          <p:cNvPr id="4" name="TextBox 3">
            <a:extLst>
              <a:ext uri="{FF2B5EF4-FFF2-40B4-BE49-F238E27FC236}">
                <a16:creationId xmlns:a16="http://schemas.microsoft.com/office/drawing/2014/main" id="{C3C39666-ADE3-4DB1-ACE7-5C2946B8D5A4}"/>
              </a:ext>
            </a:extLst>
          </p:cNvPr>
          <p:cNvSpPr txBox="1"/>
          <p:nvPr/>
        </p:nvSpPr>
        <p:spPr>
          <a:xfrm>
            <a:off x="7571874" y="5132538"/>
            <a:ext cx="3858126" cy="1477328"/>
          </a:xfrm>
          <a:prstGeom prst="rect">
            <a:avLst/>
          </a:prstGeom>
          <a:noFill/>
        </p:spPr>
        <p:txBody>
          <a:bodyPr wrap="square">
            <a:spAutoFit/>
          </a:bodyPr>
          <a:lstStyle/>
          <a:p>
            <a:r>
              <a:rPr lang="en-US" b="1" dirty="0"/>
              <a:t>Jonathan Chang</a:t>
            </a:r>
          </a:p>
          <a:p>
            <a:r>
              <a:rPr lang="en-US" dirty="0"/>
              <a:t>Computer Science PhD Candidate, Cornell University</a:t>
            </a:r>
          </a:p>
          <a:p>
            <a:r>
              <a:rPr lang="en-US" dirty="0">
                <a:hlinkClick r:id="rId3"/>
              </a:rPr>
              <a:t>jpchang@cs.cornell.edu</a:t>
            </a:r>
            <a:endParaRPr lang="en-US" dirty="0"/>
          </a:p>
          <a:p>
            <a:r>
              <a:rPr lang="en-US" dirty="0"/>
              <a:t>u/</a:t>
            </a:r>
            <a:r>
              <a:rPr lang="en-US" dirty="0" err="1"/>
              <a:t>GradientDissent</a:t>
            </a:r>
            <a:r>
              <a:rPr lang="en-US" dirty="0"/>
              <a:t> on Reddit</a:t>
            </a:r>
          </a:p>
        </p:txBody>
      </p:sp>
    </p:spTree>
    <p:extLst>
      <p:ext uri="{BB962C8B-B14F-4D97-AF65-F5344CB8AC3E}">
        <p14:creationId xmlns:p14="http://schemas.microsoft.com/office/powerpoint/2010/main" val="342522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ECF7-7F43-4F02-B7A1-8B4099E433B5}"/>
              </a:ext>
            </a:extLst>
          </p:cNvPr>
          <p:cNvSpPr>
            <a:spLocks noGrp="1"/>
          </p:cNvSpPr>
          <p:nvPr>
            <p:ph type="title"/>
          </p:nvPr>
        </p:nvSpPr>
        <p:spPr/>
        <p:txBody>
          <a:bodyPr/>
          <a:lstStyle/>
          <a:p>
            <a:r>
              <a:rPr lang="en-US" dirty="0"/>
              <a:t>Attributions</a:t>
            </a:r>
          </a:p>
        </p:txBody>
      </p:sp>
      <p:sp>
        <p:nvSpPr>
          <p:cNvPr id="3" name="Content Placeholder 2">
            <a:extLst>
              <a:ext uri="{FF2B5EF4-FFF2-40B4-BE49-F238E27FC236}">
                <a16:creationId xmlns:a16="http://schemas.microsoft.com/office/drawing/2014/main" id="{A5704F0E-249E-4565-882F-8770AC7C3D6B}"/>
              </a:ext>
            </a:extLst>
          </p:cNvPr>
          <p:cNvSpPr>
            <a:spLocks noGrp="1"/>
          </p:cNvSpPr>
          <p:nvPr>
            <p:ph idx="1"/>
          </p:nvPr>
        </p:nvSpPr>
        <p:spPr/>
        <p:txBody>
          <a:bodyPr/>
          <a:lstStyle/>
          <a:p>
            <a:r>
              <a:rPr lang="en-US" dirty="0"/>
              <a:t>Icons sourced from flaticon.com and from these artists: </a:t>
            </a:r>
            <a:r>
              <a:rPr lang="en-US" dirty="0" err="1"/>
              <a:t>freepik</a:t>
            </a:r>
            <a:r>
              <a:rPr lang="en-US" dirty="0"/>
              <a:t>, </a:t>
            </a:r>
            <a:r>
              <a:rPr lang="en-US" dirty="0" err="1"/>
              <a:t>flaticon</a:t>
            </a:r>
            <a:r>
              <a:rPr lang="en-US" dirty="0"/>
              <a:t>, </a:t>
            </a:r>
            <a:r>
              <a:rPr lang="en-US" dirty="0" err="1"/>
              <a:t>becris</a:t>
            </a:r>
            <a:r>
              <a:rPr lang="en-US" dirty="0"/>
              <a:t>, </a:t>
            </a:r>
            <a:r>
              <a:rPr lang="en-US" dirty="0" err="1"/>
              <a:t>Yellowline</a:t>
            </a:r>
            <a:r>
              <a:rPr lang="en-US" dirty="0"/>
              <a:t>, </a:t>
            </a:r>
            <a:r>
              <a:rPr lang="en-US" dirty="0" err="1"/>
              <a:t>vidyavidz</a:t>
            </a:r>
            <a:r>
              <a:rPr lang="en-US" dirty="0"/>
              <a:t>, Pixel perfect, and </a:t>
            </a:r>
            <a:r>
              <a:rPr lang="en-US" dirty="0" err="1"/>
              <a:t>Prosymbols</a:t>
            </a:r>
            <a:endParaRPr lang="en-US" dirty="0"/>
          </a:p>
        </p:txBody>
      </p:sp>
    </p:spTree>
    <p:extLst>
      <p:ext uri="{BB962C8B-B14F-4D97-AF65-F5344CB8AC3E}">
        <p14:creationId xmlns:p14="http://schemas.microsoft.com/office/powerpoint/2010/main" val="315298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565E-669D-4B68-A936-9EC20C8DE235}"/>
              </a:ext>
            </a:extLst>
          </p:cNvPr>
          <p:cNvSpPr>
            <a:spLocks noGrp="1"/>
          </p:cNvSpPr>
          <p:nvPr>
            <p:ph type="title"/>
          </p:nvPr>
        </p:nvSpPr>
        <p:spPr/>
        <p:txBody>
          <a:bodyPr/>
          <a:lstStyle/>
          <a:p>
            <a:r>
              <a:rPr lang="en-US" dirty="0"/>
              <a:t>Cornell Center for Social Sciences (CCSS)</a:t>
            </a:r>
          </a:p>
        </p:txBody>
      </p:sp>
      <p:sp>
        <p:nvSpPr>
          <p:cNvPr id="3" name="Content Placeholder 2">
            <a:extLst>
              <a:ext uri="{FF2B5EF4-FFF2-40B4-BE49-F238E27FC236}">
                <a16:creationId xmlns:a16="http://schemas.microsoft.com/office/drawing/2014/main" id="{D6E1C261-1420-4F1D-B5FE-B49CF14A7B6B}"/>
              </a:ext>
            </a:extLst>
          </p:cNvPr>
          <p:cNvSpPr>
            <a:spLocks noGrp="1"/>
          </p:cNvSpPr>
          <p:nvPr>
            <p:ph idx="1"/>
          </p:nvPr>
        </p:nvSpPr>
        <p:spPr/>
        <p:txBody>
          <a:bodyPr>
            <a:normAutofit/>
          </a:bodyPr>
          <a:lstStyle/>
          <a:p>
            <a:pPr marL="0" indent="0">
              <a:lnSpc>
                <a:spcPct val="90000"/>
              </a:lnSpc>
              <a:buNone/>
            </a:pPr>
            <a:r>
              <a:rPr lang="en-US" sz="1800" dirty="0"/>
              <a:t>The Cornell Center for Social Sciences provides a welcoming environment for everyone embracing all backgrounds or identities. All instructors and attendees agree to abide by our community norms. We encourage the following behaviors in our workshops:</a:t>
            </a:r>
            <a:endParaRPr lang="en-US" sz="1800" b="0" dirty="0">
              <a:effectLst/>
            </a:endParaRPr>
          </a:p>
          <a:p>
            <a:pPr fontAlgn="base">
              <a:lnSpc>
                <a:spcPct val="90000"/>
              </a:lnSpc>
            </a:pPr>
            <a:r>
              <a:rPr lang="en-US" sz="1800" dirty="0"/>
              <a:t>Respect differing viewpoints and ideas</a:t>
            </a:r>
          </a:p>
          <a:p>
            <a:pPr fontAlgn="base">
              <a:lnSpc>
                <a:spcPct val="90000"/>
              </a:lnSpc>
            </a:pPr>
            <a:r>
              <a:rPr lang="en-US" sz="1800" dirty="0"/>
              <a:t>Share your own perspectives and ask any questions</a:t>
            </a:r>
          </a:p>
          <a:p>
            <a:pPr fontAlgn="base">
              <a:lnSpc>
                <a:spcPct val="90000"/>
              </a:lnSpc>
            </a:pPr>
            <a:r>
              <a:rPr lang="en-US" sz="1800" dirty="0"/>
              <a:t>Accept constructive criticism</a:t>
            </a:r>
          </a:p>
          <a:p>
            <a:pPr fontAlgn="base">
              <a:lnSpc>
                <a:spcPct val="90000"/>
              </a:lnSpc>
            </a:pPr>
            <a:r>
              <a:rPr lang="en-US" sz="1800" dirty="0"/>
              <a:t>Use welcoming and inclusive language</a:t>
            </a:r>
          </a:p>
          <a:p>
            <a:pPr fontAlgn="base">
              <a:lnSpc>
                <a:spcPct val="90000"/>
              </a:lnSpc>
            </a:pPr>
            <a:r>
              <a:rPr lang="en-US" sz="1800" dirty="0"/>
              <a:t>Show courtesy and respect for all instructors and attendees</a:t>
            </a:r>
          </a:p>
          <a:p>
            <a:pPr marL="0" indent="0">
              <a:lnSpc>
                <a:spcPct val="90000"/>
              </a:lnSpc>
              <a:buNone/>
            </a:pPr>
            <a:br>
              <a:rPr lang="en-US" sz="1800" b="0" dirty="0">
                <a:effectLst/>
              </a:rPr>
            </a:br>
            <a:r>
              <a:rPr lang="en-US" sz="1800" dirty="0"/>
              <a:t>If you believe that an instructor or attendee has violated the code of conduct, please report the violation to </a:t>
            </a:r>
            <a:r>
              <a:rPr lang="en-US" sz="1800" u="sng" dirty="0">
                <a:hlinkClick r:id="rId2"/>
              </a:rPr>
              <a:t>ccss-researchsupport@cornell.edu</a:t>
            </a:r>
            <a:r>
              <a:rPr lang="en-US" sz="1800" dirty="0"/>
              <a:t>. We take all reported incidents seriously.</a:t>
            </a:r>
          </a:p>
        </p:txBody>
      </p:sp>
    </p:spTree>
    <p:extLst>
      <p:ext uri="{BB962C8B-B14F-4D97-AF65-F5344CB8AC3E}">
        <p14:creationId xmlns:p14="http://schemas.microsoft.com/office/powerpoint/2010/main" val="42561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9338-DB52-4F2B-B4A8-E04622B04037}"/>
              </a:ext>
            </a:extLst>
          </p:cNvPr>
          <p:cNvSpPr>
            <a:spLocks noGrp="1"/>
          </p:cNvSpPr>
          <p:nvPr>
            <p:ph type="title"/>
          </p:nvPr>
        </p:nvSpPr>
        <p:spPr/>
        <p:txBody>
          <a:bodyPr/>
          <a:lstStyle/>
          <a:p>
            <a:r>
              <a:rPr lang="en-US" dirty="0"/>
              <a:t>Land Acknowledgement</a:t>
            </a:r>
          </a:p>
        </p:txBody>
      </p:sp>
      <p:sp>
        <p:nvSpPr>
          <p:cNvPr id="5" name="Content Placeholder 3">
            <a:extLst>
              <a:ext uri="{FF2B5EF4-FFF2-40B4-BE49-F238E27FC236}">
                <a16:creationId xmlns:a16="http://schemas.microsoft.com/office/drawing/2014/main" id="{82AA1363-9DB8-0048-9E37-7F6EE1113A22}"/>
              </a:ext>
            </a:extLst>
          </p:cNvPr>
          <p:cNvSpPr>
            <a:spLocks noGrp="1"/>
          </p:cNvSpPr>
          <p:nvPr/>
        </p:nvSpPr>
        <p:spPr>
          <a:xfrm>
            <a:off x="581192" y="2069972"/>
            <a:ext cx="4184035" cy="38807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Cornell University is located on the traditional homelands of the </a:t>
            </a:r>
            <a:r>
              <a:rPr lang="en-US" dirty="0" err="1"/>
              <a:t>Gayogo̱hó꞉nǫ</a:t>
            </a:r>
            <a:r>
              <a:rPr lang="en-US" dirty="0"/>
              <a:t>' (the Cayuga </a:t>
            </a:r>
            <a:r>
              <a:rPr lang="en-US" dirty="0" err="1"/>
              <a:t>NatiCCSS-RS@cornell.eduon</a:t>
            </a:r>
            <a:r>
              <a:rPr lang="en-US" dirty="0"/>
              <a:t>). The </a:t>
            </a:r>
            <a:r>
              <a:rPr lang="en-US" dirty="0" err="1"/>
              <a:t>Gayogo̱hó꞉nǫ</a:t>
            </a:r>
            <a:r>
              <a:rPr lang="en-US" dirty="0"/>
              <a:t>' are members of the Haudenosaunee Confederacy, an alliance of six sovereign Nations with a historic and contemporary presence on this land. The Confederacy precedes the establishment of Cornell University, New York state, and the United States of America. We acknowledge the painful history of </a:t>
            </a:r>
            <a:r>
              <a:rPr lang="en-US" dirty="0" err="1"/>
              <a:t>Gayogo̱hó꞉nǫ</a:t>
            </a:r>
            <a:r>
              <a:rPr lang="en-US" dirty="0"/>
              <a:t>' dispossession and honor the ongoing connection of </a:t>
            </a:r>
            <a:r>
              <a:rPr lang="en-US" dirty="0" err="1"/>
              <a:t>Gayogo̱hó꞉nǫ</a:t>
            </a:r>
            <a:r>
              <a:rPr lang="en-US" dirty="0"/>
              <a:t>' people, past and present, to these lands and waters.</a:t>
            </a:r>
          </a:p>
          <a:p>
            <a:pPr marL="0" indent="0">
              <a:buNone/>
            </a:pPr>
            <a:r>
              <a:rPr lang="en-US" dirty="0"/>
              <a:t>- American Indian &amp; Indigenous Studies Program (AIISP), Cornell University</a:t>
            </a:r>
          </a:p>
        </p:txBody>
      </p:sp>
      <p:pic>
        <p:nvPicPr>
          <p:cNvPr id="7" name="Picture 6">
            <a:extLst>
              <a:ext uri="{FF2B5EF4-FFF2-40B4-BE49-F238E27FC236}">
                <a16:creationId xmlns:a16="http://schemas.microsoft.com/office/drawing/2014/main" id="{150224A3-C6E0-2540-9773-BD7161DC3E6F}"/>
              </a:ext>
            </a:extLst>
          </p:cNvPr>
          <p:cNvPicPr>
            <a:picLocks noChangeAspect="1"/>
          </p:cNvPicPr>
          <p:nvPr/>
        </p:nvPicPr>
        <p:blipFill>
          <a:blip r:embed="rId2"/>
          <a:stretch>
            <a:fillRect/>
          </a:stretch>
        </p:blipFill>
        <p:spPr>
          <a:xfrm>
            <a:off x="8941631" y="1890876"/>
            <a:ext cx="2669177" cy="3558903"/>
          </a:xfrm>
          <a:prstGeom prst="rect">
            <a:avLst/>
          </a:prstGeom>
        </p:spPr>
      </p:pic>
      <p:pic>
        <p:nvPicPr>
          <p:cNvPr id="9" name="Picture 8">
            <a:extLst>
              <a:ext uri="{FF2B5EF4-FFF2-40B4-BE49-F238E27FC236}">
                <a16:creationId xmlns:a16="http://schemas.microsoft.com/office/drawing/2014/main" id="{9909B6D3-69CA-4847-A28B-2302AF18EC09}"/>
              </a:ext>
            </a:extLst>
          </p:cNvPr>
          <p:cNvPicPr>
            <a:picLocks noChangeAspect="1"/>
          </p:cNvPicPr>
          <p:nvPr/>
        </p:nvPicPr>
        <p:blipFill>
          <a:blip r:embed="rId3"/>
          <a:stretch>
            <a:fillRect/>
          </a:stretch>
        </p:blipFill>
        <p:spPr>
          <a:xfrm>
            <a:off x="5159823" y="1609563"/>
            <a:ext cx="3619069" cy="4121529"/>
          </a:xfrm>
          <a:prstGeom prst="rect">
            <a:avLst/>
          </a:prstGeom>
        </p:spPr>
      </p:pic>
      <p:sp>
        <p:nvSpPr>
          <p:cNvPr id="11" name="TextBox 10">
            <a:extLst>
              <a:ext uri="{FF2B5EF4-FFF2-40B4-BE49-F238E27FC236}">
                <a16:creationId xmlns:a16="http://schemas.microsoft.com/office/drawing/2014/main" id="{9C336B36-17D4-46A2-A2E7-39273A3FA0F2}"/>
              </a:ext>
            </a:extLst>
          </p:cNvPr>
          <p:cNvSpPr txBox="1"/>
          <p:nvPr/>
        </p:nvSpPr>
        <p:spPr>
          <a:xfrm>
            <a:off x="5514808" y="5792573"/>
            <a:ext cx="6096000" cy="923330"/>
          </a:xfrm>
          <a:prstGeom prst="rect">
            <a:avLst/>
          </a:prstGeom>
          <a:noFill/>
        </p:spPr>
        <p:txBody>
          <a:bodyPr wrap="square">
            <a:spAutoFit/>
          </a:bodyPr>
          <a:lstStyle/>
          <a:p>
            <a:pPr marL="0" indent="0">
              <a:buNone/>
            </a:pPr>
            <a:r>
              <a:rPr lang="en-US" dirty="0"/>
              <a:t>Here for more on the </a:t>
            </a:r>
            <a:r>
              <a:rPr lang="en-US" dirty="0">
                <a:hlinkClick r:id="rId4"/>
              </a:rPr>
              <a:t>history of Cornell’s violent, colonial formation</a:t>
            </a:r>
            <a:r>
              <a:rPr lang="en-US" dirty="0"/>
              <a:t>, </a:t>
            </a:r>
            <a:r>
              <a:rPr lang="en-US" dirty="0">
                <a:hlinkClick r:id="rId5"/>
              </a:rPr>
              <a:t>the movement to return native lands</a:t>
            </a:r>
            <a:r>
              <a:rPr lang="en-US" dirty="0"/>
              <a:t>, and about the </a:t>
            </a:r>
            <a:r>
              <a:rPr lang="en-US" dirty="0">
                <a:hlinkClick r:id="rId6"/>
              </a:rPr>
              <a:t>AIISP program at Cornell.</a:t>
            </a:r>
            <a:endParaRPr lang="en-US" dirty="0"/>
          </a:p>
        </p:txBody>
      </p:sp>
    </p:spTree>
    <p:extLst>
      <p:ext uri="{BB962C8B-B14F-4D97-AF65-F5344CB8AC3E}">
        <p14:creationId xmlns:p14="http://schemas.microsoft.com/office/powerpoint/2010/main" val="301567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DDC-CDBA-45A7-95D2-BBCC5020C0D8}"/>
              </a:ext>
            </a:extLst>
          </p:cNvPr>
          <p:cNvSpPr>
            <a:spLocks noGrp="1"/>
          </p:cNvSpPr>
          <p:nvPr>
            <p:ph type="title"/>
          </p:nvPr>
        </p:nvSpPr>
        <p:spPr/>
        <p:txBody>
          <a:bodyPr/>
          <a:lstStyle/>
          <a:p>
            <a:r>
              <a:rPr lang="en-US" dirty="0"/>
              <a:t>About the presenters:</a:t>
            </a:r>
          </a:p>
        </p:txBody>
      </p:sp>
      <p:sp>
        <p:nvSpPr>
          <p:cNvPr id="3" name="Content Placeholder 2">
            <a:extLst>
              <a:ext uri="{FF2B5EF4-FFF2-40B4-BE49-F238E27FC236}">
                <a16:creationId xmlns:a16="http://schemas.microsoft.com/office/drawing/2014/main" id="{D8A5AB32-371F-4766-8072-DFAD11E14E8C}"/>
              </a:ext>
            </a:extLst>
          </p:cNvPr>
          <p:cNvSpPr>
            <a:spLocks noGrp="1"/>
          </p:cNvSpPr>
          <p:nvPr>
            <p:ph idx="1"/>
          </p:nvPr>
        </p:nvSpPr>
        <p:spPr>
          <a:xfrm>
            <a:off x="1527670" y="4363452"/>
            <a:ext cx="4423945" cy="2326106"/>
          </a:xfrm>
        </p:spPr>
        <p:txBody>
          <a:bodyPr>
            <a:normAutofit fontScale="85000" lnSpcReduction="10000"/>
          </a:bodyPr>
          <a:lstStyle/>
          <a:p>
            <a:pPr marL="0" indent="0">
              <a:buNone/>
            </a:pPr>
            <a:r>
              <a:rPr lang="en-US" sz="1900" b="1" dirty="0"/>
              <a:t>Aspen Russell</a:t>
            </a:r>
          </a:p>
          <a:p>
            <a:r>
              <a:rPr lang="en-US" dirty="0"/>
              <a:t>PhD Student in Information Science</a:t>
            </a:r>
          </a:p>
          <a:p>
            <a:r>
              <a:rPr lang="en-US" dirty="0"/>
              <a:t>Norms in Online Communities</a:t>
            </a:r>
          </a:p>
          <a:p>
            <a:r>
              <a:rPr lang="en-US" dirty="0"/>
              <a:t>Hate speech, harassment, and misinformation</a:t>
            </a:r>
          </a:p>
          <a:p>
            <a:r>
              <a:rPr lang="en-US" dirty="0"/>
              <a:t>Has worked with: Reddit, Twitter, Facebook, </a:t>
            </a:r>
            <a:r>
              <a:rPr lang="en-US" dirty="0" err="1"/>
              <a:t>arXiv</a:t>
            </a:r>
            <a:r>
              <a:rPr lang="en-US" dirty="0"/>
              <a:t>, YouTube, and more.</a:t>
            </a:r>
          </a:p>
          <a:p>
            <a:r>
              <a:rPr lang="en-US" dirty="0"/>
              <a:t>Moonlights as a Dungeon Master</a:t>
            </a:r>
          </a:p>
        </p:txBody>
      </p:sp>
      <p:pic>
        <p:nvPicPr>
          <p:cNvPr id="5" name="Picture 4" descr="A person wearing glasses&#10;&#10;Description automatically generated with low confidence">
            <a:extLst>
              <a:ext uri="{FF2B5EF4-FFF2-40B4-BE49-F238E27FC236}">
                <a16:creationId xmlns:a16="http://schemas.microsoft.com/office/drawing/2014/main" id="{04972E30-3670-4CCA-9C75-EAECB58471C6}"/>
              </a:ext>
            </a:extLst>
          </p:cNvPr>
          <p:cNvPicPr>
            <a:picLocks noChangeAspect="1"/>
          </p:cNvPicPr>
          <p:nvPr/>
        </p:nvPicPr>
        <p:blipFill>
          <a:blip r:embed="rId2"/>
          <a:stretch>
            <a:fillRect/>
          </a:stretch>
        </p:blipFill>
        <p:spPr>
          <a:xfrm>
            <a:off x="2069257" y="2022743"/>
            <a:ext cx="2208841" cy="2208841"/>
          </a:xfrm>
          <a:prstGeom prst="ellipse">
            <a:avLst/>
          </a:prstGeom>
        </p:spPr>
      </p:pic>
      <p:sp>
        <p:nvSpPr>
          <p:cNvPr id="6" name="Content Placeholder 2">
            <a:extLst>
              <a:ext uri="{FF2B5EF4-FFF2-40B4-BE49-F238E27FC236}">
                <a16:creationId xmlns:a16="http://schemas.microsoft.com/office/drawing/2014/main" id="{018F257D-5D4D-4D55-AEE6-B7BA3D87148E}"/>
              </a:ext>
            </a:extLst>
          </p:cNvPr>
          <p:cNvSpPr txBox="1">
            <a:spLocks/>
          </p:cNvSpPr>
          <p:nvPr/>
        </p:nvSpPr>
        <p:spPr>
          <a:xfrm>
            <a:off x="6781459" y="4359920"/>
            <a:ext cx="4423945" cy="232610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Jonathan Chang</a:t>
            </a:r>
          </a:p>
          <a:p>
            <a:r>
              <a:rPr lang="en-US" dirty="0"/>
              <a:t>PhD Candidate in Computer Science</a:t>
            </a:r>
          </a:p>
          <a:p>
            <a:r>
              <a:rPr lang="en-US" dirty="0"/>
              <a:t>Online content moderation</a:t>
            </a:r>
          </a:p>
          <a:p>
            <a:r>
              <a:rPr lang="en-US" dirty="0"/>
              <a:t>Making online interactions healthier</a:t>
            </a:r>
          </a:p>
          <a:p>
            <a:r>
              <a:rPr lang="en-US" dirty="0"/>
              <a:t>Has worked with: Reddit, Facebook, Wikipedia</a:t>
            </a:r>
          </a:p>
          <a:p>
            <a:r>
              <a:rPr lang="en-US" dirty="0"/>
              <a:t>Slowly grinding the new level cap in Pokémon Go</a:t>
            </a:r>
          </a:p>
          <a:p>
            <a:endParaRPr lang="en-US" dirty="0"/>
          </a:p>
        </p:txBody>
      </p:sp>
      <p:pic>
        <p:nvPicPr>
          <p:cNvPr id="7" name="Picture 6" descr="A person wearing glasses&#10;&#10;Description automatically generated with low confidence">
            <a:extLst>
              <a:ext uri="{FF2B5EF4-FFF2-40B4-BE49-F238E27FC236}">
                <a16:creationId xmlns:a16="http://schemas.microsoft.com/office/drawing/2014/main" id="{707B3571-6FD8-4688-8EA4-9A16CEAAB2A4}"/>
              </a:ext>
            </a:extLst>
          </p:cNvPr>
          <p:cNvPicPr>
            <a:picLocks noChangeAspect="1"/>
          </p:cNvPicPr>
          <p:nvPr/>
        </p:nvPicPr>
        <p:blipFill>
          <a:blip r:embed="rId3"/>
          <a:stretch>
            <a:fillRect/>
          </a:stretch>
        </p:blipFill>
        <p:spPr>
          <a:xfrm>
            <a:off x="7264028" y="2020977"/>
            <a:ext cx="2208842" cy="2208842"/>
          </a:xfrm>
          <a:prstGeom prst="ellipse">
            <a:avLst/>
          </a:prstGeom>
        </p:spPr>
      </p:pic>
    </p:spTree>
    <p:extLst>
      <p:ext uri="{BB962C8B-B14F-4D97-AF65-F5344CB8AC3E}">
        <p14:creationId xmlns:p14="http://schemas.microsoft.com/office/powerpoint/2010/main" val="165737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The API Workshop series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970973211"/>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C48735-4FE2-4222-B6C3-F4EBA93CA782}"/>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Why </a:t>
            </a:r>
            <a:r>
              <a:rPr lang="en-US" sz="3600" dirty="0" err="1">
                <a:solidFill>
                  <a:schemeClr val="tx1"/>
                </a:solidFill>
              </a:rPr>
              <a:t>apis</a:t>
            </a:r>
            <a:r>
              <a:rPr lang="en-US" sz="3600" dirty="0">
                <a:solidFill>
                  <a:schemeClr val="tx1"/>
                </a:solidFill>
              </a:rPr>
              <a:t>?</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8E348E9A-4493-43F0-8BA5-6690857FB08B}"/>
              </a:ext>
            </a:extLst>
          </p:cNvPr>
          <p:cNvSpPr txBox="1"/>
          <p:nvPr/>
        </p:nvSpPr>
        <p:spPr>
          <a:xfrm>
            <a:off x="638620" y="3052013"/>
            <a:ext cx="3603210" cy="2585323"/>
          </a:xfrm>
          <a:prstGeom prst="rect">
            <a:avLst/>
          </a:prstGeom>
          <a:noFill/>
        </p:spPr>
        <p:txBody>
          <a:bodyPr wrap="square">
            <a:spAutoFit/>
          </a:bodyPr>
          <a:lstStyle/>
          <a:p>
            <a:r>
              <a:rPr lang="en-US" dirty="0"/>
              <a:t>What if you had behavioral evidence of a hypothesis, theory, or phenomena you cared about? </a:t>
            </a:r>
          </a:p>
          <a:p>
            <a:endParaRPr lang="en-US" dirty="0"/>
          </a:p>
          <a:p>
            <a:r>
              <a:rPr lang="en-US" dirty="0"/>
              <a:t>What if you had 1000x as many examples of that behavior?</a:t>
            </a:r>
          </a:p>
          <a:p>
            <a:endParaRPr lang="en-US" dirty="0"/>
          </a:p>
          <a:p>
            <a:r>
              <a:rPr lang="en-US" dirty="0"/>
              <a:t>What if you had access to context surrounding that behavior?</a:t>
            </a:r>
          </a:p>
        </p:txBody>
      </p:sp>
      <p:pic>
        <p:nvPicPr>
          <p:cNvPr id="4" name="Picture 3" descr="Icon&#10;&#10;Description automatically generated">
            <a:extLst>
              <a:ext uri="{FF2B5EF4-FFF2-40B4-BE49-F238E27FC236}">
                <a16:creationId xmlns:a16="http://schemas.microsoft.com/office/drawing/2014/main" id="{B5F9D61C-3DC5-46C4-88DE-4602950F9897}"/>
              </a:ext>
            </a:extLst>
          </p:cNvPr>
          <p:cNvPicPr>
            <a:picLocks noChangeAspect="1"/>
          </p:cNvPicPr>
          <p:nvPr/>
        </p:nvPicPr>
        <p:blipFill>
          <a:blip r:embed="rId2"/>
          <a:stretch>
            <a:fillRect/>
          </a:stretch>
        </p:blipFill>
        <p:spPr>
          <a:xfrm>
            <a:off x="5429161" y="816014"/>
            <a:ext cx="5225971" cy="5225971"/>
          </a:xfrm>
          <a:prstGeom prst="rect">
            <a:avLst/>
          </a:prstGeom>
        </p:spPr>
      </p:pic>
    </p:spTree>
    <p:extLst>
      <p:ext uri="{BB962C8B-B14F-4D97-AF65-F5344CB8AC3E}">
        <p14:creationId xmlns:p14="http://schemas.microsoft.com/office/powerpoint/2010/main" val="11326363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1165-969A-4BF0-BCBC-ED6D33D10535}"/>
              </a:ext>
            </a:extLst>
          </p:cNvPr>
          <p:cNvSpPr>
            <a:spLocks noGrp="1"/>
          </p:cNvSpPr>
          <p:nvPr>
            <p:ph type="title"/>
          </p:nvPr>
        </p:nvSpPr>
        <p:spPr/>
        <p:txBody>
          <a:bodyPr/>
          <a:lstStyle/>
          <a:p>
            <a:r>
              <a:rPr lang="en-US" dirty="0"/>
              <a:t>Examples of API data use</a:t>
            </a:r>
          </a:p>
        </p:txBody>
      </p:sp>
      <p:sp>
        <p:nvSpPr>
          <p:cNvPr id="4" name="TextBox 3">
            <a:extLst>
              <a:ext uri="{FF2B5EF4-FFF2-40B4-BE49-F238E27FC236}">
                <a16:creationId xmlns:a16="http://schemas.microsoft.com/office/drawing/2014/main" id="{CE57495C-D5CD-4A7B-9D14-F68F6760F133}"/>
              </a:ext>
            </a:extLst>
          </p:cNvPr>
          <p:cNvSpPr txBox="1"/>
          <p:nvPr/>
        </p:nvSpPr>
        <p:spPr>
          <a:xfrm>
            <a:off x="728744" y="4985231"/>
            <a:ext cx="5463508" cy="1754326"/>
          </a:xfrm>
          <a:prstGeom prst="rect">
            <a:avLst/>
          </a:prstGeom>
          <a:noFill/>
        </p:spPr>
        <p:txBody>
          <a:bodyPr wrap="square">
            <a:spAutoFit/>
          </a:bodyPr>
          <a:lstStyle/>
          <a:p>
            <a:r>
              <a:rPr lang="en-US" b="1" dirty="0"/>
              <a:t>Social Media</a:t>
            </a:r>
          </a:p>
          <a:p>
            <a:pPr marL="285750" indent="-285750">
              <a:buFont typeface="Arial" panose="020B0604020202020204" pitchFamily="34" charset="0"/>
              <a:buChar char="•"/>
            </a:pPr>
            <a:r>
              <a:rPr lang="en-US" dirty="0"/>
              <a:t>User timeline of posts (change over time?)</a:t>
            </a:r>
          </a:p>
          <a:p>
            <a:pPr marL="285750" indent="-285750">
              <a:buFont typeface="Arial" panose="020B0604020202020204" pitchFamily="34" charset="0"/>
              <a:buChar char="•"/>
            </a:pPr>
            <a:r>
              <a:rPr lang="en-US" dirty="0"/>
              <a:t>Hashtag posts (perhaps an activist movement)</a:t>
            </a:r>
          </a:p>
          <a:p>
            <a:pPr marL="285750" indent="-285750">
              <a:buFont typeface="Arial" panose="020B0604020202020204" pitchFamily="34" charset="0"/>
              <a:buChar char="•"/>
            </a:pPr>
            <a:r>
              <a:rPr lang="en-US" dirty="0"/>
              <a:t>Tweets from a period of time (election)</a:t>
            </a:r>
          </a:p>
          <a:p>
            <a:pPr marL="285750" indent="-285750">
              <a:buFont typeface="Arial" panose="020B0604020202020204" pitchFamily="34" charset="0"/>
              <a:buChar char="•"/>
            </a:pPr>
            <a:r>
              <a:rPr lang="en-US" dirty="0"/>
              <a:t>Investigating comments before and after a moderation change</a:t>
            </a:r>
          </a:p>
        </p:txBody>
      </p:sp>
      <p:sp>
        <p:nvSpPr>
          <p:cNvPr id="5" name="TextBox 4">
            <a:extLst>
              <a:ext uri="{FF2B5EF4-FFF2-40B4-BE49-F238E27FC236}">
                <a16:creationId xmlns:a16="http://schemas.microsoft.com/office/drawing/2014/main" id="{F7DC98D0-F273-4D2D-BFF3-856BB2658CEF}"/>
              </a:ext>
            </a:extLst>
          </p:cNvPr>
          <p:cNvSpPr txBox="1"/>
          <p:nvPr/>
        </p:nvSpPr>
        <p:spPr>
          <a:xfrm>
            <a:off x="6147300" y="4985231"/>
            <a:ext cx="5463508" cy="1754326"/>
          </a:xfrm>
          <a:prstGeom prst="rect">
            <a:avLst/>
          </a:prstGeom>
          <a:noFill/>
        </p:spPr>
        <p:txBody>
          <a:bodyPr wrap="square">
            <a:spAutoFit/>
          </a:bodyPr>
          <a:lstStyle/>
          <a:p>
            <a:r>
              <a:rPr lang="en-US" b="1" dirty="0"/>
              <a:t>Traditional Text (books, academic articles, </a:t>
            </a:r>
            <a:r>
              <a:rPr lang="en-US" b="1" dirty="0" err="1"/>
              <a:t>etc</a:t>
            </a:r>
            <a:r>
              <a:rPr lang="en-US" b="1" dirty="0"/>
              <a:t>)</a:t>
            </a:r>
          </a:p>
          <a:p>
            <a:pPr marL="285750" indent="-285750">
              <a:buFont typeface="Arial" panose="020B0604020202020204" pitchFamily="34" charset="0"/>
              <a:buChar char="•"/>
            </a:pPr>
            <a:r>
              <a:rPr lang="en-US" dirty="0"/>
              <a:t>Co-authorship networks</a:t>
            </a:r>
          </a:p>
          <a:p>
            <a:pPr marL="285750" indent="-285750">
              <a:buFont typeface="Arial" panose="020B0604020202020204" pitchFamily="34" charset="0"/>
              <a:buChar char="•"/>
            </a:pPr>
            <a:r>
              <a:rPr lang="en-US" dirty="0"/>
              <a:t>Publication reach based on identity</a:t>
            </a:r>
          </a:p>
          <a:p>
            <a:pPr marL="285750" indent="-285750">
              <a:buFont typeface="Arial" panose="020B0604020202020204" pitchFamily="34" charset="0"/>
              <a:buChar char="•"/>
            </a:pPr>
            <a:r>
              <a:rPr lang="en-US" dirty="0"/>
              <a:t>Influence networks (who started what)</a:t>
            </a:r>
          </a:p>
          <a:p>
            <a:pPr marL="285750" indent="-285750">
              <a:buFont typeface="Arial" panose="020B0604020202020204" pitchFamily="34" charset="0"/>
              <a:buChar char="•"/>
            </a:pPr>
            <a:r>
              <a:rPr lang="en-US" dirty="0"/>
              <a:t>Change over time (how do words change in meaning)</a:t>
            </a:r>
          </a:p>
        </p:txBody>
      </p:sp>
      <p:pic>
        <p:nvPicPr>
          <p:cNvPr id="7" name="Picture 6" descr="Icon&#10;&#10;Description automatically generated">
            <a:extLst>
              <a:ext uri="{FF2B5EF4-FFF2-40B4-BE49-F238E27FC236}">
                <a16:creationId xmlns:a16="http://schemas.microsoft.com/office/drawing/2014/main" id="{9E67E70E-7FB3-42D7-9BD3-3836B12770EF}"/>
              </a:ext>
            </a:extLst>
          </p:cNvPr>
          <p:cNvPicPr>
            <a:picLocks noChangeAspect="1"/>
          </p:cNvPicPr>
          <p:nvPr/>
        </p:nvPicPr>
        <p:blipFill>
          <a:blip r:embed="rId2"/>
          <a:stretch>
            <a:fillRect/>
          </a:stretch>
        </p:blipFill>
        <p:spPr>
          <a:xfrm>
            <a:off x="1535477" y="2055315"/>
            <a:ext cx="2727713" cy="272771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ECE0D8CF-EBD2-4013-84BD-B0AFD692EE16}"/>
              </a:ext>
            </a:extLst>
          </p:cNvPr>
          <p:cNvPicPr>
            <a:picLocks noChangeAspect="1"/>
          </p:cNvPicPr>
          <p:nvPr/>
        </p:nvPicPr>
        <p:blipFill>
          <a:blip r:embed="rId3"/>
          <a:stretch>
            <a:fillRect/>
          </a:stretch>
        </p:blipFill>
        <p:spPr>
          <a:xfrm>
            <a:off x="6770074" y="1890876"/>
            <a:ext cx="2827116" cy="2827116"/>
          </a:xfrm>
          <a:prstGeom prst="rect">
            <a:avLst/>
          </a:prstGeom>
        </p:spPr>
      </p:pic>
    </p:spTree>
    <p:extLst>
      <p:ext uri="{BB962C8B-B14F-4D97-AF65-F5344CB8AC3E}">
        <p14:creationId xmlns:p14="http://schemas.microsoft.com/office/powerpoint/2010/main" val="41200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What brought </a:t>
            </a:r>
            <a:r>
              <a:rPr lang="en-US" sz="6000" i="1" dirty="0"/>
              <a:t>you </a:t>
            </a:r>
            <a:r>
              <a:rPr lang="en-US" sz="6000" dirty="0"/>
              <a:t>here today?</a:t>
            </a:r>
            <a:br>
              <a:rPr lang="en-US" sz="4400" dirty="0"/>
            </a:br>
            <a:r>
              <a:rPr lang="en-US" sz="4400" dirty="0"/>
              <a:t>(Breakout rooms)</a:t>
            </a:r>
          </a:p>
        </p:txBody>
      </p:sp>
    </p:spTree>
    <p:extLst>
      <p:ext uri="{BB962C8B-B14F-4D97-AF65-F5344CB8AC3E}">
        <p14:creationId xmlns:p14="http://schemas.microsoft.com/office/powerpoint/2010/main" val="120732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89B3-04AD-42B8-BB4B-C68398DD6D99}"/>
              </a:ext>
            </a:extLst>
          </p:cNvPr>
          <p:cNvSpPr>
            <a:spLocks noGrp="1"/>
          </p:cNvSpPr>
          <p:nvPr>
            <p:ph type="title"/>
          </p:nvPr>
        </p:nvSpPr>
        <p:spPr/>
        <p:txBody>
          <a:bodyPr/>
          <a:lstStyle/>
          <a:p>
            <a:r>
              <a:rPr lang="en-US" dirty="0"/>
              <a:t>What </a:t>
            </a:r>
            <a:r>
              <a:rPr lang="en-US" i="1" dirty="0"/>
              <a:t>is </a:t>
            </a:r>
            <a:r>
              <a:rPr lang="en-US" dirty="0"/>
              <a:t>an </a:t>
            </a:r>
            <a:r>
              <a:rPr lang="en-US" dirty="0" err="1"/>
              <a:t>api</a:t>
            </a:r>
            <a:r>
              <a:rPr lang="en-US" dirty="0"/>
              <a:t>?</a:t>
            </a:r>
          </a:p>
        </p:txBody>
      </p:sp>
      <p:pic>
        <p:nvPicPr>
          <p:cNvPr id="9" name="Picture 8" descr="Icon&#10;&#10;Description automatically generated">
            <a:extLst>
              <a:ext uri="{FF2B5EF4-FFF2-40B4-BE49-F238E27FC236}">
                <a16:creationId xmlns:a16="http://schemas.microsoft.com/office/drawing/2014/main" id="{0251D071-E61E-45B3-A286-55D55AF8D56D}"/>
              </a:ext>
            </a:extLst>
          </p:cNvPr>
          <p:cNvPicPr>
            <a:picLocks noChangeAspect="1"/>
          </p:cNvPicPr>
          <p:nvPr/>
        </p:nvPicPr>
        <p:blipFill>
          <a:blip r:embed="rId2"/>
          <a:stretch>
            <a:fillRect/>
          </a:stretch>
        </p:blipFill>
        <p:spPr>
          <a:xfrm>
            <a:off x="9134962" y="2917896"/>
            <a:ext cx="2342147" cy="2342147"/>
          </a:xfrm>
          <a:prstGeom prst="rect">
            <a:avLst/>
          </a:prstGeom>
        </p:spPr>
      </p:pic>
      <p:pic>
        <p:nvPicPr>
          <p:cNvPr id="17" name="Picture 16" descr="Icon&#10;&#10;Description automatically generated">
            <a:extLst>
              <a:ext uri="{FF2B5EF4-FFF2-40B4-BE49-F238E27FC236}">
                <a16:creationId xmlns:a16="http://schemas.microsoft.com/office/drawing/2014/main" id="{E25D7237-FDDB-4EF1-BA4B-DBC1194ACCEA}"/>
              </a:ext>
            </a:extLst>
          </p:cNvPr>
          <p:cNvPicPr>
            <a:picLocks noChangeAspect="1"/>
          </p:cNvPicPr>
          <p:nvPr/>
        </p:nvPicPr>
        <p:blipFill>
          <a:blip r:embed="rId3"/>
          <a:stretch>
            <a:fillRect/>
          </a:stretch>
        </p:blipFill>
        <p:spPr>
          <a:xfrm>
            <a:off x="917062" y="3018982"/>
            <a:ext cx="2139975" cy="2139975"/>
          </a:xfrm>
          <a:prstGeom prst="rect">
            <a:avLst/>
          </a:prstGeom>
        </p:spPr>
      </p:pic>
      <p:sp>
        <p:nvSpPr>
          <p:cNvPr id="19" name="TextBox 18">
            <a:extLst>
              <a:ext uri="{FF2B5EF4-FFF2-40B4-BE49-F238E27FC236}">
                <a16:creationId xmlns:a16="http://schemas.microsoft.com/office/drawing/2014/main" id="{E792BFEC-80D2-4608-A9AE-DB688C5C475E}"/>
              </a:ext>
            </a:extLst>
          </p:cNvPr>
          <p:cNvSpPr txBox="1"/>
          <p:nvPr/>
        </p:nvSpPr>
        <p:spPr>
          <a:xfrm>
            <a:off x="728746" y="2340018"/>
            <a:ext cx="2516605" cy="584775"/>
          </a:xfrm>
          <a:prstGeom prst="rect">
            <a:avLst/>
          </a:prstGeom>
          <a:noFill/>
        </p:spPr>
        <p:txBody>
          <a:bodyPr wrap="square">
            <a:spAutoFit/>
          </a:bodyPr>
          <a:lstStyle/>
          <a:p>
            <a:pPr marL="0" indent="0" algn="ctr">
              <a:buNone/>
            </a:pPr>
            <a:r>
              <a:rPr lang="en-US" sz="3200" b="1" dirty="0"/>
              <a:t>You</a:t>
            </a:r>
            <a:endParaRPr lang="en-US" sz="1800" b="1" dirty="0"/>
          </a:p>
        </p:txBody>
      </p:sp>
      <p:sp>
        <p:nvSpPr>
          <p:cNvPr id="20" name="TextBox 19">
            <a:extLst>
              <a:ext uri="{FF2B5EF4-FFF2-40B4-BE49-F238E27FC236}">
                <a16:creationId xmlns:a16="http://schemas.microsoft.com/office/drawing/2014/main" id="{DAA51BF2-6702-4313-8CC0-5AFAEAF2A48B}"/>
              </a:ext>
            </a:extLst>
          </p:cNvPr>
          <p:cNvSpPr txBox="1"/>
          <p:nvPr/>
        </p:nvSpPr>
        <p:spPr>
          <a:xfrm>
            <a:off x="4837696" y="2340017"/>
            <a:ext cx="2516605" cy="584775"/>
          </a:xfrm>
          <a:prstGeom prst="rect">
            <a:avLst/>
          </a:prstGeom>
          <a:noFill/>
        </p:spPr>
        <p:txBody>
          <a:bodyPr wrap="square">
            <a:spAutoFit/>
          </a:bodyPr>
          <a:lstStyle/>
          <a:p>
            <a:pPr marL="0" indent="0" algn="ctr">
              <a:buNone/>
            </a:pPr>
            <a:r>
              <a:rPr lang="en-US" sz="3200" b="1" dirty="0"/>
              <a:t>API</a:t>
            </a:r>
            <a:endParaRPr lang="en-US" sz="1800" b="1" dirty="0"/>
          </a:p>
        </p:txBody>
      </p:sp>
      <p:sp>
        <p:nvSpPr>
          <p:cNvPr id="21" name="TextBox 20">
            <a:extLst>
              <a:ext uri="{FF2B5EF4-FFF2-40B4-BE49-F238E27FC236}">
                <a16:creationId xmlns:a16="http://schemas.microsoft.com/office/drawing/2014/main" id="{C2AA40EF-01DB-4610-8760-C06FF3136371}"/>
              </a:ext>
            </a:extLst>
          </p:cNvPr>
          <p:cNvSpPr txBox="1"/>
          <p:nvPr/>
        </p:nvSpPr>
        <p:spPr>
          <a:xfrm>
            <a:off x="8789903" y="2340017"/>
            <a:ext cx="2516605" cy="584775"/>
          </a:xfrm>
          <a:prstGeom prst="rect">
            <a:avLst/>
          </a:prstGeom>
          <a:noFill/>
        </p:spPr>
        <p:txBody>
          <a:bodyPr wrap="square">
            <a:spAutoFit/>
          </a:bodyPr>
          <a:lstStyle/>
          <a:p>
            <a:pPr marL="0" indent="0" algn="ctr">
              <a:buNone/>
            </a:pPr>
            <a:r>
              <a:rPr lang="en-US" sz="3200" b="1" dirty="0"/>
              <a:t>Platform</a:t>
            </a:r>
            <a:endParaRPr lang="en-US" sz="1800" b="1" dirty="0"/>
          </a:p>
        </p:txBody>
      </p:sp>
      <p:cxnSp>
        <p:nvCxnSpPr>
          <p:cNvPr id="23" name="Straight Arrow Connector 22">
            <a:extLst>
              <a:ext uri="{FF2B5EF4-FFF2-40B4-BE49-F238E27FC236}">
                <a16:creationId xmlns:a16="http://schemas.microsoft.com/office/drawing/2014/main" id="{6AECAD60-44B0-4265-A734-03726E6A3BA5}"/>
              </a:ext>
            </a:extLst>
          </p:cNvPr>
          <p:cNvCxnSpPr/>
          <p:nvPr/>
        </p:nvCxnSpPr>
        <p:spPr>
          <a:xfrm>
            <a:off x="3328737" y="3457071"/>
            <a:ext cx="1363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51ED8F-F0EC-4078-964C-C76D91536066}"/>
              </a:ext>
            </a:extLst>
          </p:cNvPr>
          <p:cNvCxnSpPr/>
          <p:nvPr/>
        </p:nvCxnSpPr>
        <p:spPr>
          <a:xfrm>
            <a:off x="7531769" y="3457071"/>
            <a:ext cx="1363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1C5F6A-B1B4-41B7-B9EE-8BA84D20343A}"/>
              </a:ext>
            </a:extLst>
          </p:cNvPr>
          <p:cNvCxnSpPr>
            <a:cxnSpLocks/>
          </p:cNvCxnSpPr>
          <p:nvPr/>
        </p:nvCxnSpPr>
        <p:spPr>
          <a:xfrm flipH="1">
            <a:off x="3341276" y="4307303"/>
            <a:ext cx="1351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D7F208-CB69-499C-9FA6-2C138A54DA0D}"/>
              </a:ext>
            </a:extLst>
          </p:cNvPr>
          <p:cNvSpPr txBox="1"/>
          <p:nvPr/>
        </p:nvSpPr>
        <p:spPr>
          <a:xfrm>
            <a:off x="3471945" y="3022413"/>
            <a:ext cx="1449806" cy="369332"/>
          </a:xfrm>
          <a:prstGeom prst="rect">
            <a:avLst/>
          </a:prstGeom>
          <a:noFill/>
        </p:spPr>
        <p:txBody>
          <a:bodyPr wrap="square">
            <a:spAutoFit/>
          </a:bodyPr>
          <a:lstStyle/>
          <a:p>
            <a:r>
              <a:rPr lang="en-US"/>
              <a:t>Order</a:t>
            </a:r>
            <a:endParaRPr lang="en-US" dirty="0"/>
          </a:p>
        </p:txBody>
      </p:sp>
      <p:sp>
        <p:nvSpPr>
          <p:cNvPr id="35" name="TextBox 34">
            <a:extLst>
              <a:ext uri="{FF2B5EF4-FFF2-40B4-BE49-F238E27FC236}">
                <a16:creationId xmlns:a16="http://schemas.microsoft.com/office/drawing/2014/main" id="{C35BA417-E906-454D-B324-A854B116DB9B}"/>
              </a:ext>
            </a:extLst>
          </p:cNvPr>
          <p:cNvSpPr txBox="1"/>
          <p:nvPr/>
        </p:nvSpPr>
        <p:spPr>
          <a:xfrm>
            <a:off x="6484607" y="2826568"/>
            <a:ext cx="3271468" cy="584775"/>
          </a:xfrm>
          <a:prstGeom prst="rect">
            <a:avLst/>
          </a:prstGeom>
          <a:noFill/>
        </p:spPr>
        <p:txBody>
          <a:bodyPr wrap="square">
            <a:spAutoFit/>
          </a:bodyPr>
          <a:lstStyle/>
          <a:p>
            <a:pPr algn="ctr"/>
            <a:r>
              <a:rPr lang="en-US" sz="1600" dirty="0"/>
              <a:t>Can we make that?</a:t>
            </a:r>
          </a:p>
          <a:p>
            <a:pPr algn="ctr"/>
            <a:r>
              <a:rPr lang="en-US" sz="1600" dirty="0"/>
              <a:t>Do we have those ingredients?</a:t>
            </a:r>
          </a:p>
        </p:txBody>
      </p:sp>
      <p:sp>
        <p:nvSpPr>
          <p:cNvPr id="36" name="TextBox 35">
            <a:extLst>
              <a:ext uri="{FF2B5EF4-FFF2-40B4-BE49-F238E27FC236}">
                <a16:creationId xmlns:a16="http://schemas.microsoft.com/office/drawing/2014/main" id="{03ABF5EE-855F-4482-8019-8CD05529F3FE}"/>
              </a:ext>
            </a:extLst>
          </p:cNvPr>
          <p:cNvSpPr txBox="1"/>
          <p:nvPr/>
        </p:nvSpPr>
        <p:spPr>
          <a:xfrm>
            <a:off x="3245351" y="3858698"/>
            <a:ext cx="1676400" cy="369332"/>
          </a:xfrm>
          <a:prstGeom prst="rect">
            <a:avLst/>
          </a:prstGeom>
          <a:noFill/>
        </p:spPr>
        <p:txBody>
          <a:bodyPr wrap="square">
            <a:spAutoFit/>
          </a:bodyPr>
          <a:lstStyle/>
          <a:p>
            <a:r>
              <a:rPr lang="en-US" dirty="0"/>
              <a:t>Finished Meal</a:t>
            </a:r>
          </a:p>
        </p:txBody>
      </p:sp>
      <p:pic>
        <p:nvPicPr>
          <p:cNvPr id="13" name="Picture 12" descr="Icon&#10;&#10;Description automatically generated">
            <a:extLst>
              <a:ext uri="{FF2B5EF4-FFF2-40B4-BE49-F238E27FC236}">
                <a16:creationId xmlns:a16="http://schemas.microsoft.com/office/drawing/2014/main" id="{D91B23B7-81F0-4706-BC96-103AC042DFC0}"/>
              </a:ext>
            </a:extLst>
          </p:cNvPr>
          <p:cNvPicPr>
            <a:picLocks noChangeAspect="1"/>
          </p:cNvPicPr>
          <p:nvPr/>
        </p:nvPicPr>
        <p:blipFill>
          <a:blip r:embed="rId4"/>
          <a:stretch>
            <a:fillRect/>
          </a:stretch>
        </p:blipFill>
        <p:spPr>
          <a:xfrm>
            <a:off x="4800752" y="2793722"/>
            <a:ext cx="2590495" cy="2590495"/>
          </a:xfrm>
          <a:prstGeom prst="rect">
            <a:avLst/>
          </a:prstGeom>
        </p:spPr>
      </p:pic>
      <p:cxnSp>
        <p:nvCxnSpPr>
          <p:cNvPr id="40" name="Straight Connector 39">
            <a:extLst>
              <a:ext uri="{FF2B5EF4-FFF2-40B4-BE49-F238E27FC236}">
                <a16:creationId xmlns:a16="http://schemas.microsoft.com/office/drawing/2014/main" id="{8C48733E-DE03-4508-ABC7-AE2CB4BF1AFA}"/>
              </a:ext>
            </a:extLst>
          </p:cNvPr>
          <p:cNvCxnSpPr>
            <a:cxnSpLocks/>
          </p:cNvCxnSpPr>
          <p:nvPr/>
        </p:nvCxnSpPr>
        <p:spPr>
          <a:xfrm flipH="1">
            <a:off x="7050505" y="4307303"/>
            <a:ext cx="184484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75180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{7DE1E107-C49A-4784-AC3E-A55C83B28961}tf33552983_win32</Template>
  <TotalTime>283</TotalTime>
  <Words>838</Words>
  <Application>Microsoft Office PowerPoint</Application>
  <PresentationFormat>Widescreen</PresentationFormat>
  <Paragraphs>105</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Franklin Gothic Book</vt:lpstr>
      <vt:lpstr>Franklin Gothic Demi</vt:lpstr>
      <vt:lpstr>Gill Sans MT</vt:lpstr>
      <vt:lpstr>Wingdings 2</vt:lpstr>
      <vt:lpstr>Wingdings 3</vt:lpstr>
      <vt:lpstr>DividendVTI</vt:lpstr>
      <vt:lpstr>Why Use APIs for Social Science Research?</vt:lpstr>
      <vt:lpstr>Cornell Center for Social Sciences (CCSS)</vt:lpstr>
      <vt:lpstr>Land Acknowledgement</vt:lpstr>
      <vt:lpstr>About the presenters:</vt:lpstr>
      <vt:lpstr>The API Workshop series</vt:lpstr>
      <vt:lpstr>Why apis?</vt:lpstr>
      <vt:lpstr>Examples of API data use</vt:lpstr>
      <vt:lpstr>What brought you here today? (Breakout rooms)</vt:lpstr>
      <vt:lpstr>What is an api?</vt:lpstr>
      <vt:lpstr>LIVE api demo: Reddit API via Pushshift</vt:lpstr>
      <vt:lpstr>What’s out there? Programming Packages/Tools</vt:lpstr>
      <vt:lpstr>Reddit extractor</vt:lpstr>
      <vt:lpstr>What’s next for the api series?</vt:lpstr>
      <vt:lpstr>Q&amp;A (Thank you!)</vt:lpstr>
      <vt:lpstr>Attributions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Use APIs for Social Science Research?</dc:title>
  <dc:creator>Aspen Russell</dc:creator>
  <cp:lastModifiedBy>Aspen Russell</cp:lastModifiedBy>
  <cp:revision>42</cp:revision>
  <dcterms:created xsi:type="dcterms:W3CDTF">2022-01-10T18:48:03Z</dcterms:created>
  <dcterms:modified xsi:type="dcterms:W3CDTF">2022-02-07T17:13:39Z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